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477" r:id="rId2"/>
    <p:sldId id="499" r:id="rId3"/>
    <p:sldId id="539" r:id="rId4"/>
    <p:sldId id="540" r:id="rId5"/>
    <p:sldId id="543" r:id="rId6"/>
    <p:sldId id="541" r:id="rId7"/>
    <p:sldId id="547" r:id="rId8"/>
    <p:sldId id="548" r:id="rId9"/>
    <p:sldId id="538" r:id="rId10"/>
    <p:sldId id="546" r:id="rId11"/>
    <p:sldId id="545" r:id="rId12"/>
    <p:sldId id="544" r:id="rId13"/>
    <p:sldId id="54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083"/>
    <a:srgbClr val="FF1918"/>
    <a:srgbClr val="006400"/>
    <a:srgbClr val="1E26C6"/>
    <a:srgbClr val="F8766D"/>
    <a:srgbClr val="06BFC4"/>
    <a:srgbClr val="629CFF"/>
    <a:srgbClr val="03BB38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03"/>
    <p:restoredTop sz="73762" autoAdjust="0"/>
  </p:normalViewPr>
  <p:slideViewPr>
    <p:cSldViewPr snapToGrid="0" showGuides="1">
      <p:cViewPr varScale="1">
        <p:scale>
          <a:sx n="122" d="100"/>
          <a:sy n="122" d="100"/>
        </p:scale>
        <p:origin x="216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2/22/24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6295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81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51396 cells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all 4 methods agree: 0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3/4 methods agree: 8612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2/4 methods agree: 26750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all 4 methods different: 16034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47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2F89D-17FD-0FC5-19CB-182B6EB09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9275CE-80C1-7E2D-D835-C8047F6B7D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61B3C5-2A2A-F6A4-550B-953E4981A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067F9-0FD1-7604-516A-DED1947EEA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195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34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FE76B-7C8E-6236-A6EA-8008007EA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DA8FEE-AC6F-95EE-1A11-C7001DD2D4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FAE695-0E78-FBF2-5E5B-0679C2EBF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ArialMT"/>
              </a:rPr>
              <a:t>biopsies for this study were taken from the descending colon, sigmoid, and rectum and analyzed together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Arial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ArialMT"/>
              </a:rPr>
              <a:t>most patients on ICI therapy had melanoma or lung cancer, were treated with PD-1 blockade (either as monotherapy or in combination with anti- CTLA-4), and were biopsied within two weeks of symptom onset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Arial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ArialMT"/>
              </a:rPr>
              <a:t>of the 8 control patients on ICI therapy, 4 had ICI-related gastritis and/or enteritis with sparing of the colon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Arial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ArialMT"/>
              </a:rPr>
              <a:t>used canonical genes to group immune cells into broad cell types including B cells (</a:t>
            </a:r>
            <a:r>
              <a:rPr lang="en-US" sz="1800" i="1" dirty="0">
                <a:effectLst/>
                <a:latin typeface="Arial" panose="020B0604020202020204" pitchFamily="34" charset="0"/>
              </a:rPr>
              <a:t>MS4A1</a:t>
            </a:r>
            <a:r>
              <a:rPr lang="en-US" sz="1800" dirty="0">
                <a:effectLst/>
                <a:latin typeface="ArialMT"/>
              </a:rPr>
              <a:t>, </a:t>
            </a:r>
            <a:r>
              <a:rPr lang="en-US" sz="1800" i="1" dirty="0">
                <a:effectLst/>
                <a:latin typeface="Arial" panose="020B0604020202020204" pitchFamily="34" charset="0"/>
              </a:rPr>
              <a:t>JCHAIN</a:t>
            </a:r>
            <a:r>
              <a:rPr lang="en-US" sz="1800" dirty="0">
                <a:effectLst/>
                <a:latin typeface="ArialMT"/>
              </a:rPr>
              <a:t>), T cells (</a:t>
            </a:r>
            <a:r>
              <a:rPr lang="en-US" sz="1800" i="1" dirty="0">
                <a:effectLst/>
                <a:latin typeface="Arial" panose="020B0604020202020204" pitchFamily="34" charset="0"/>
              </a:rPr>
              <a:t>CD3D, CD8A, CD4</a:t>
            </a:r>
            <a:r>
              <a:rPr lang="en-US" sz="1800" dirty="0">
                <a:effectLst/>
                <a:latin typeface="ArialMT"/>
              </a:rPr>
              <a:t>), and myeloid cells (</a:t>
            </a:r>
            <a:r>
              <a:rPr lang="en-US" sz="1800" i="1" dirty="0">
                <a:effectLst/>
                <a:latin typeface="Arial" panose="020B0604020202020204" pitchFamily="34" charset="0"/>
              </a:rPr>
              <a:t>LYZ</a:t>
            </a:r>
            <a:r>
              <a:rPr lang="en-US" sz="1800" dirty="0">
                <a:effectLst/>
                <a:latin typeface="ArialMT"/>
              </a:rPr>
              <a:t>)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ArialMT"/>
              </a:rPr>
              <a:t>HC and ICI no colitis aggregated together for all remaining analyses (didn’t see big differences between them)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94545-0414-F811-D296-9820C43F47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171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FE76B-7C8E-6236-A6EA-8008007EA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DA8FEE-AC6F-95EE-1A11-C7001DD2D4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FAE695-0E78-FBF2-5E5B-0679C2EBF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ArialMT"/>
              </a:rPr>
              <a:t>HC and ICI no colitis aggregated together for all remaining analyses (didn’t see big differences between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94545-0414-F811-D296-9820C43F47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83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FE76B-7C8E-6236-A6EA-8008007EA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DA8FEE-AC6F-95EE-1A11-C7001DD2D4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FAE695-0E78-FBF2-5E5B-0679C2EBF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ArialM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94545-0414-F811-D296-9820C43F47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96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FE76B-7C8E-6236-A6EA-8008007EA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DA8FEE-AC6F-95EE-1A11-C7001DD2D4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FAE695-0E78-FBF2-5E5B-0679C2EBF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94545-0414-F811-D296-9820C43F47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11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FE76B-7C8E-6236-A6EA-8008007EA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DA8FEE-AC6F-95EE-1A11-C7001DD2D4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FAE695-0E78-FBF2-5E5B-0679C2EBF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94545-0414-F811-D296-9820C43F47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262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FE76B-7C8E-6236-A6EA-8008007EA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DA8FEE-AC6F-95EE-1A11-C7001DD2D4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FAE695-0E78-FBF2-5E5B-0679C2EBF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94545-0414-F811-D296-9820C43F47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3276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fragments from the NFR are expected to be enriched around the transcription start site (TSS) of genes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27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Weekly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2 22 2024</a:t>
            </a:r>
          </a:p>
          <a:p>
            <a:r>
              <a:rPr lang="en-US" dirty="0"/>
              <a:t>Ty Bottorff</a:t>
            </a:r>
          </a:p>
        </p:txBody>
      </p:sp>
    </p:spTree>
    <p:extLst>
      <p:ext uri="{BB962C8B-B14F-4D97-AF65-F5344CB8AC3E}">
        <p14:creationId xmlns:p14="http://schemas.microsoft.com/office/powerpoint/2010/main" val="274084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3561080" cy="132556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55BE2-D76F-6F20-59F9-5AB74A7BB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460421" cy="4623402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Data not shown: no differences in convergence frequencies between </a:t>
            </a:r>
            <a:r>
              <a:rPr lang="en-US" dirty="0" err="1"/>
              <a:t>irAE</a:t>
            </a:r>
            <a:r>
              <a:rPr lang="en-US" dirty="0"/>
              <a:t> groups by chain, cell type even among highly expanded (top 10%) T cells (old colitis dataset)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New colitis dataset doesn’t seem to recapitulate old’s results one very well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Don’t see CD4 proliferating T cells up in colitis tissue (as seen in old colitis dataset)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Highly expanded CD8 </a:t>
            </a:r>
            <a:r>
              <a:rPr lang="en-US" dirty="0" err="1"/>
              <a:t>Trm</a:t>
            </a:r>
            <a:r>
              <a:rPr lang="en-US" dirty="0"/>
              <a:t> TRB </a:t>
            </a:r>
            <a:r>
              <a:rPr lang="en-US" dirty="0" err="1"/>
              <a:t>pgen</a:t>
            </a:r>
            <a:r>
              <a:rPr lang="en-US" dirty="0"/>
              <a:t> higher in colitis group (unlike CD8 </a:t>
            </a:r>
            <a:r>
              <a:rPr lang="en-US" dirty="0" err="1"/>
              <a:t>Trm</a:t>
            </a:r>
            <a:r>
              <a:rPr lang="en-US" dirty="0"/>
              <a:t> TRA </a:t>
            </a:r>
            <a:r>
              <a:rPr lang="en-US" dirty="0" err="1"/>
              <a:t>pgen</a:t>
            </a:r>
            <a:r>
              <a:rPr lang="en-US" dirty="0"/>
              <a:t> higher in old colitis dataset colitis group)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Data not shown: at all (unique) TCR level (per chain/group), do observe differences between </a:t>
            </a:r>
            <a:r>
              <a:rPr lang="en-US" dirty="0" err="1"/>
              <a:t>irAE</a:t>
            </a:r>
            <a:r>
              <a:rPr lang="en-US" dirty="0"/>
              <a:t> groups for…</a:t>
            </a:r>
          </a:p>
          <a:p>
            <a:pPr marL="1428750" lvl="2" indent="-514350">
              <a:buFont typeface="+mj-lt"/>
              <a:buAutoNum type="romanLcPeriod"/>
            </a:pPr>
            <a:r>
              <a:rPr lang="en-US" dirty="0"/>
              <a:t>CD8 </a:t>
            </a:r>
            <a:r>
              <a:rPr lang="en-US" dirty="0" err="1"/>
              <a:t>Trm</a:t>
            </a:r>
            <a:r>
              <a:rPr lang="en-US" dirty="0"/>
              <a:t> CDR3 length and </a:t>
            </a:r>
            <a:r>
              <a:rPr lang="en-US" dirty="0" err="1"/>
              <a:t>pgen</a:t>
            </a:r>
            <a:endParaRPr lang="en-US" dirty="0"/>
          </a:p>
          <a:p>
            <a:pPr marL="1428750" lvl="2" indent="-514350">
              <a:buFont typeface="+mj-lt"/>
              <a:buAutoNum type="romanLcPeriod"/>
            </a:pPr>
            <a:r>
              <a:rPr lang="en-US" dirty="0"/>
              <a:t>CD4 </a:t>
            </a:r>
            <a:r>
              <a:rPr lang="en-US" dirty="0" err="1"/>
              <a:t>Trm</a:t>
            </a:r>
            <a:r>
              <a:rPr lang="en-US" dirty="0"/>
              <a:t> CDR3 length</a:t>
            </a:r>
          </a:p>
          <a:p>
            <a:pPr marL="1428750" lvl="2" indent="-514350">
              <a:buFont typeface="+mj-lt"/>
              <a:buAutoNum type="romanLcPeriod"/>
            </a:pPr>
            <a:r>
              <a:rPr lang="en-US" dirty="0"/>
              <a:t>CD8 proliferating </a:t>
            </a:r>
            <a:r>
              <a:rPr lang="en-US" dirty="0" err="1"/>
              <a:t>pgen</a:t>
            </a:r>
            <a:endParaRPr lang="en-US" dirty="0"/>
          </a:p>
          <a:p>
            <a:pPr marL="1428750" lvl="2" indent="-514350">
              <a:buFont typeface="+mj-lt"/>
              <a:buAutoNum type="romanLcPeriod"/>
            </a:pPr>
            <a:r>
              <a:rPr lang="en-US" dirty="0"/>
              <a:t>don’t see CD4 proliferating </a:t>
            </a:r>
            <a:r>
              <a:rPr lang="en-US" dirty="0" err="1"/>
              <a:t>pgen</a:t>
            </a:r>
            <a:r>
              <a:rPr lang="en-US" dirty="0"/>
              <a:t> difference as seen in old colitis dataset</a:t>
            </a:r>
          </a:p>
        </p:txBody>
      </p:sp>
    </p:spTree>
    <p:extLst>
      <p:ext uri="{BB962C8B-B14F-4D97-AF65-F5344CB8AC3E}">
        <p14:creationId xmlns:p14="http://schemas.microsoft.com/office/powerpoint/2010/main" val="3841913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356108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55BE2-D76F-6F20-59F9-5AB74A7BB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5341883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New colitis dataset: analyze PBMCs as well, B cells too?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Combine colitis datasets?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Cell typing: get unicell deconvolve working and compare to other methods/references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Consider new </a:t>
            </a:r>
            <a:r>
              <a:rPr lang="en-US" dirty="0" err="1"/>
              <a:t>irAE</a:t>
            </a:r>
            <a:r>
              <a:rPr lang="en-US" dirty="0"/>
              <a:t> hypotheses to test, new biological questions entirely?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E8D78-5489-09B1-050D-4B9BBDDF6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090" y="1797847"/>
            <a:ext cx="6258910" cy="38396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A0D299-5C9A-1E47-27CD-3BCA53B099D1}"/>
              </a:ext>
            </a:extLst>
          </p:cNvPr>
          <p:cNvSpPr txBox="1"/>
          <p:nvPr/>
        </p:nvSpPr>
        <p:spPr>
          <a:xfrm>
            <a:off x="7945821" y="5780690"/>
            <a:ext cx="39582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Could look at B cell data</a:t>
            </a:r>
          </a:p>
          <a:p>
            <a:r>
              <a:rPr lang="en-US" dirty="0"/>
              <a:t>in new colitis dataset,</a:t>
            </a:r>
          </a:p>
          <a:p>
            <a:r>
              <a:rPr lang="en-US" dirty="0"/>
              <a:t>Probably less B cell data available than 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EAB470-FAE7-1BED-2CA2-85BFA7927CC7}"/>
              </a:ext>
            </a:extLst>
          </p:cNvPr>
          <p:cNvSpPr txBox="1"/>
          <p:nvPr/>
        </p:nvSpPr>
        <p:spPr>
          <a:xfrm>
            <a:off x="9926636" y="1151516"/>
            <a:ext cx="2265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Could look at cytokine</a:t>
            </a:r>
          </a:p>
          <a:p>
            <a:r>
              <a:rPr lang="en-US" dirty="0"/>
              <a:t>genes, not as novel</a:t>
            </a:r>
          </a:p>
        </p:txBody>
      </p:sp>
    </p:spTree>
    <p:extLst>
      <p:ext uri="{BB962C8B-B14F-4D97-AF65-F5344CB8AC3E}">
        <p14:creationId xmlns:p14="http://schemas.microsoft.com/office/powerpoint/2010/main" val="3267213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Cell typing metrics (old colitis dataset)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612120" cy="4623402"/>
          </a:xfrm>
        </p:spPr>
        <p:txBody>
          <a:bodyPr>
            <a:normAutofit/>
          </a:bodyPr>
          <a:lstStyle/>
          <a:p>
            <a:r>
              <a:rPr lang="en-US" dirty="0"/>
              <a:t>51,396 cells &amp; 4 methods/reference datasets used to map cell types</a:t>
            </a:r>
          </a:p>
          <a:p>
            <a:pPr lvl="1"/>
            <a:r>
              <a:rPr lang="en-US" dirty="0"/>
              <a:t>0% of cells have same label across all</a:t>
            </a:r>
          </a:p>
          <a:p>
            <a:pPr lvl="1"/>
            <a:r>
              <a:rPr lang="en-US" dirty="0"/>
              <a:t>~17% have same label across 3/4</a:t>
            </a:r>
          </a:p>
          <a:p>
            <a:pPr lvl="1"/>
            <a:r>
              <a:rPr lang="en-US" dirty="0"/>
              <a:t>~52% have same label across 2/4</a:t>
            </a:r>
          </a:p>
          <a:p>
            <a:pPr lvl="1"/>
            <a:r>
              <a:rPr lang="en-US" dirty="0"/>
              <a:t>~31% have different labels from all</a:t>
            </a:r>
          </a:p>
          <a:p>
            <a:endParaRPr lang="en-US" dirty="0"/>
          </a:p>
          <a:p>
            <a:r>
              <a:rPr lang="en-US" dirty="0"/>
              <a:t>Caveat: different methods/references have different names (like CD4 Th1, Th2, Th17 vs. CD4 TEM/TCM) that I can’t standardize?</a:t>
            </a:r>
          </a:p>
        </p:txBody>
      </p:sp>
    </p:spTree>
    <p:extLst>
      <p:ext uri="{BB962C8B-B14F-4D97-AF65-F5344CB8AC3E}">
        <p14:creationId xmlns:p14="http://schemas.microsoft.com/office/powerpoint/2010/main" val="329632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14292-DD99-A9DF-44C1-EDBF74A65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1F6F123-A5AF-4F23-47C9-A3FD15AC8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904" y="2772633"/>
            <a:ext cx="5993802" cy="37154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DFD031-292A-A7C7-7247-67B95C7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Other datasets cell abundance analyses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FF9590-465C-3BB2-95C2-B8FA92061E19}"/>
              </a:ext>
            </a:extLst>
          </p:cNvPr>
          <p:cNvSpPr txBox="1"/>
          <p:nvPr/>
        </p:nvSpPr>
        <p:spPr>
          <a:xfrm>
            <a:off x="4065351" y="6509491"/>
            <a:ext cx="3868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 1e-2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2C593B-52B4-968D-B4DE-2E71F1A33FFC}"/>
              </a:ext>
            </a:extLst>
          </p:cNvPr>
          <p:cNvSpPr txBox="1"/>
          <p:nvPr/>
        </p:nvSpPr>
        <p:spPr>
          <a:xfrm>
            <a:off x="7488578" y="3396843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25ECFA-D9A6-C55D-622D-3EC57CB08665}"/>
              </a:ext>
            </a:extLst>
          </p:cNvPr>
          <p:cNvSpPr txBox="1"/>
          <p:nvPr/>
        </p:nvSpPr>
        <p:spPr>
          <a:xfrm rot="16200000">
            <a:off x="7397980" y="2797137"/>
            <a:ext cx="599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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518640-5757-5DDA-8887-DB0E361D4713}"/>
              </a:ext>
            </a:extLst>
          </p:cNvPr>
          <p:cNvSpPr txBox="1"/>
          <p:nvPr/>
        </p:nvSpPr>
        <p:spPr>
          <a:xfrm rot="5400000">
            <a:off x="8544687" y="3038476"/>
            <a:ext cx="599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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D2593-25BA-0BFD-ECFC-F9D3988B710A}"/>
              </a:ext>
            </a:extLst>
          </p:cNvPr>
          <p:cNvSpPr txBox="1"/>
          <p:nvPr/>
        </p:nvSpPr>
        <p:spPr>
          <a:xfrm rot="16200000">
            <a:off x="9278819" y="2832759"/>
            <a:ext cx="599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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828A1E-243A-8A19-1E50-9AE0C05DC209}"/>
              </a:ext>
            </a:extLst>
          </p:cNvPr>
          <p:cNvSpPr txBox="1"/>
          <p:nvPr/>
        </p:nvSpPr>
        <p:spPr>
          <a:xfrm rot="5400000">
            <a:off x="10459233" y="3038476"/>
            <a:ext cx="599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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C088F3-6D0A-E382-C6D6-3E637CCB940D}"/>
              </a:ext>
            </a:extLst>
          </p:cNvPr>
          <p:cNvSpPr txBox="1"/>
          <p:nvPr/>
        </p:nvSpPr>
        <p:spPr>
          <a:xfrm rot="16200000">
            <a:off x="8836046" y="1528906"/>
            <a:ext cx="599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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9A1090-8AC4-97BF-21E8-295AD32DC030}"/>
              </a:ext>
            </a:extLst>
          </p:cNvPr>
          <p:cNvSpPr txBox="1"/>
          <p:nvPr/>
        </p:nvSpPr>
        <p:spPr>
          <a:xfrm rot="5400000">
            <a:off x="8836044" y="2067310"/>
            <a:ext cx="599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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04E798-324A-8390-390A-0C66AC138122}"/>
              </a:ext>
            </a:extLst>
          </p:cNvPr>
          <p:cNvSpPr txBox="1"/>
          <p:nvPr/>
        </p:nvSpPr>
        <p:spPr>
          <a:xfrm>
            <a:off x="9166280" y="1620817"/>
            <a:ext cx="2507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: up in their analysis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008D7C-1D66-0E75-7294-B48BE3A3725C}"/>
              </a:ext>
            </a:extLst>
          </p:cNvPr>
          <p:cNvSpPr txBox="1"/>
          <p:nvPr/>
        </p:nvSpPr>
        <p:spPr>
          <a:xfrm>
            <a:off x="9177431" y="1973516"/>
            <a:ext cx="2507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: down in their analysis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3E0D6D-EAC4-0895-568A-EC9CD943E6EE}"/>
              </a:ext>
            </a:extLst>
          </p:cNvPr>
          <p:cNvSpPr txBox="1"/>
          <p:nvPr/>
        </p:nvSpPr>
        <p:spPr>
          <a:xfrm>
            <a:off x="451624" y="2342634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PBMC myocarditis-focused dataset (mostly PD-1 blockade)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BC5934-D365-EF72-4B74-EDD803F3E5FE}"/>
              </a:ext>
            </a:extLst>
          </p:cNvPr>
          <p:cNvSpPr txBox="1"/>
          <p:nvPr/>
        </p:nvSpPr>
        <p:spPr>
          <a:xfrm>
            <a:off x="6551340" y="2342634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Colon tissue colitis dataset (CTLA-4/combo blockade)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0C4D9FC-B91E-6109-C13D-33216DCBD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76" y="2780566"/>
            <a:ext cx="5834830" cy="366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365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612120" cy="4623402"/>
          </a:xfrm>
        </p:spPr>
        <p:txBody>
          <a:bodyPr>
            <a:normAutofit/>
          </a:bodyPr>
          <a:lstStyle/>
          <a:p>
            <a:r>
              <a:rPr lang="en-US" dirty="0"/>
              <a:t>New colitis dataset</a:t>
            </a:r>
          </a:p>
          <a:p>
            <a:pPr lvl="1"/>
            <a:r>
              <a:rPr lang="en-US" dirty="0"/>
              <a:t>their main findings</a:t>
            </a:r>
          </a:p>
          <a:p>
            <a:pPr lvl="1"/>
            <a:r>
              <a:rPr lang="en-US" dirty="0"/>
              <a:t>cell type abundance analysis</a:t>
            </a:r>
          </a:p>
          <a:p>
            <a:pPr lvl="1"/>
            <a:r>
              <a:rPr lang="en-US" dirty="0"/>
              <a:t>TCR feature analyses</a:t>
            </a:r>
          </a:p>
          <a:p>
            <a:r>
              <a:rPr lang="en-US" dirty="0" err="1"/>
              <a:t>ATACseq</a:t>
            </a:r>
            <a:r>
              <a:rPr lang="en-US" dirty="0"/>
              <a:t> practice: mean coverage plots</a:t>
            </a:r>
          </a:p>
        </p:txBody>
      </p:sp>
    </p:spTree>
    <p:extLst>
      <p:ext uri="{BB962C8B-B14F-4D97-AF65-F5344CB8AC3E}">
        <p14:creationId xmlns:p14="http://schemas.microsoft.com/office/powerpoint/2010/main" val="1864830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F7684-791E-B930-0E9E-23D609120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446BFD-D324-7489-1377-2473366A9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861" y="4874258"/>
            <a:ext cx="7772400" cy="19737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FD722A-1701-7CC5-C2C2-A329E533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4756117" cy="1325563"/>
          </a:xfrm>
        </p:spPr>
        <p:txBody>
          <a:bodyPr>
            <a:normAutofit/>
          </a:bodyPr>
          <a:lstStyle/>
          <a:p>
            <a:r>
              <a:rPr lang="en-US" dirty="0"/>
              <a:t>New colitis dataset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D9FD67-D493-AAA8-FB13-40307430E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5834" y="0"/>
            <a:ext cx="7026166" cy="509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35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F7684-791E-B930-0E9E-23D609120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D722A-1701-7CC5-C2C2-A329E533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76338" cy="1325563"/>
          </a:xfrm>
        </p:spPr>
        <p:txBody>
          <a:bodyPr>
            <a:normAutofit/>
          </a:bodyPr>
          <a:lstStyle/>
          <a:p>
            <a:r>
              <a:rPr lang="en-US" dirty="0"/>
              <a:t>New colitis dataset (their analysis): c</a:t>
            </a:r>
            <a:r>
              <a:rPr lang="en-US" sz="3600" dirty="0">
                <a:effectLst/>
              </a:rPr>
              <a:t>ytotoxic CD8 T cells and CD4 Tregs are more abundant in colitis tissue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055246-FA7D-3D8B-53EE-9A61F288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599" y="1948823"/>
            <a:ext cx="9916922" cy="20422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AB5D5A-6010-7399-2FA8-96BAC30CA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597" y="4176097"/>
            <a:ext cx="9916924" cy="22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528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F7684-791E-B930-0E9E-23D609120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D722A-1701-7CC5-C2C2-A329E533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76338" cy="1325563"/>
          </a:xfrm>
        </p:spPr>
        <p:txBody>
          <a:bodyPr>
            <a:normAutofit/>
          </a:bodyPr>
          <a:lstStyle/>
          <a:p>
            <a:r>
              <a:rPr lang="en-US" dirty="0"/>
              <a:t>New colitis dataset: don’t see evidence of batch effects, cell typed with Seurat (</a:t>
            </a:r>
            <a:r>
              <a:rPr lang="en-US" dirty="0" err="1"/>
              <a:t>Trms</a:t>
            </a:r>
            <a:r>
              <a:rPr lang="en-US" dirty="0"/>
              <a:t> manually w/ markers)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A2F5E7-9AA0-6033-D9CA-9F8009F32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993" y="1944131"/>
            <a:ext cx="6578024" cy="40516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92597A-576B-324B-2060-DE33D4E3B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43712"/>
            <a:ext cx="5199993" cy="323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193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F7684-791E-B930-0E9E-23D609120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A22B12-3710-22BA-7C59-564097379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169" y="1814185"/>
            <a:ext cx="7772400" cy="47248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FD722A-1701-7CC5-C2C2-A329E533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7633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New colitis dataset: although proliferating T cells trend up in colitis group, only Treg abundance statistically different between </a:t>
            </a:r>
            <a:r>
              <a:rPr lang="en-US" dirty="0" err="1"/>
              <a:t>irAE</a:t>
            </a:r>
            <a:r>
              <a:rPr lang="en-US" dirty="0"/>
              <a:t> groups (they also saw Tregs up)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924F0-B872-8A93-B7CE-67FBF1A45E59}"/>
              </a:ext>
            </a:extLst>
          </p:cNvPr>
          <p:cNvSpPr txBox="1"/>
          <p:nvPr/>
        </p:nvSpPr>
        <p:spPr>
          <a:xfrm>
            <a:off x="7882759" y="265123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79CB14-4DA9-7D4D-9FA8-65408665B206}"/>
              </a:ext>
            </a:extLst>
          </p:cNvPr>
          <p:cNvSpPr txBox="1"/>
          <p:nvPr/>
        </p:nvSpPr>
        <p:spPr>
          <a:xfrm>
            <a:off x="4065351" y="6509491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585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F7684-791E-B930-0E9E-23D609120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D722A-1701-7CC5-C2C2-A329E533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7633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New colitis dataset: CD8 </a:t>
            </a:r>
            <a:r>
              <a:rPr lang="en-US" dirty="0" err="1"/>
              <a:t>Trm</a:t>
            </a:r>
            <a:r>
              <a:rPr lang="en-US" dirty="0"/>
              <a:t> TRB (not TRA like in old colitis dataset) have different </a:t>
            </a:r>
            <a:r>
              <a:rPr lang="en-US" dirty="0" err="1"/>
              <a:t>pgen</a:t>
            </a:r>
            <a:r>
              <a:rPr lang="en-US" dirty="0"/>
              <a:t> scores (and CDR3 lengths) by 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924F0-B872-8A93-B7CE-67FBF1A45E59}"/>
              </a:ext>
            </a:extLst>
          </p:cNvPr>
          <p:cNvSpPr txBox="1"/>
          <p:nvPr/>
        </p:nvSpPr>
        <p:spPr>
          <a:xfrm>
            <a:off x="7882759" y="265123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79CB14-4DA9-7D4D-9FA8-65408665B206}"/>
              </a:ext>
            </a:extLst>
          </p:cNvPr>
          <p:cNvSpPr txBox="1"/>
          <p:nvPr/>
        </p:nvSpPr>
        <p:spPr>
          <a:xfrm>
            <a:off x="4065351" y="6509491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D4F7F5-0F0C-0BF9-DB44-C287EC8FE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966" y="2214465"/>
            <a:ext cx="6858499" cy="429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577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F7684-791E-B930-0E9E-23D609120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D722A-1701-7CC5-C2C2-A329E533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615117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New colitis dataset: CD8 </a:t>
            </a:r>
            <a:r>
              <a:rPr lang="en-US" dirty="0" err="1"/>
              <a:t>Trm</a:t>
            </a:r>
            <a:r>
              <a:rPr lang="en-US" dirty="0"/>
              <a:t> TRB </a:t>
            </a:r>
            <a:r>
              <a:rPr lang="en-US" dirty="0" err="1"/>
              <a:t>pgen</a:t>
            </a:r>
            <a:r>
              <a:rPr lang="en-US" dirty="0"/>
              <a:t> higher in colitis group (not TRA like in old colitis dataset)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79CB14-4DA9-7D4D-9FA8-65408665B206}"/>
              </a:ext>
            </a:extLst>
          </p:cNvPr>
          <p:cNvSpPr txBox="1"/>
          <p:nvPr/>
        </p:nvSpPr>
        <p:spPr>
          <a:xfrm>
            <a:off x="7491722" y="6488668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CAE994-4C6E-F3A5-1A7E-775FA5E92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180" y="203482"/>
            <a:ext cx="5243853" cy="62851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C229E6-6BF8-F640-5B1E-44A6B1226493}"/>
              </a:ext>
            </a:extLst>
          </p:cNvPr>
          <p:cNvSpPr txBox="1"/>
          <p:nvPr/>
        </p:nvSpPr>
        <p:spPr>
          <a:xfrm>
            <a:off x="9509636" y="125650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F872CE-91BF-097A-CBAE-752B9277F933}"/>
              </a:ext>
            </a:extLst>
          </p:cNvPr>
          <p:cNvSpPr txBox="1"/>
          <p:nvPr/>
        </p:nvSpPr>
        <p:spPr>
          <a:xfrm>
            <a:off x="10250615" y="125650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3CE204-B36C-928D-5B4C-9EECF06732DE}"/>
              </a:ext>
            </a:extLst>
          </p:cNvPr>
          <p:cNvSpPr txBox="1"/>
          <p:nvPr/>
        </p:nvSpPr>
        <p:spPr>
          <a:xfrm rot="16200000">
            <a:off x="5922317" y="2269012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6298DF-7FC5-1C15-DB0A-E3581D4432B1}"/>
              </a:ext>
            </a:extLst>
          </p:cNvPr>
          <p:cNvSpPr txBox="1"/>
          <p:nvPr/>
        </p:nvSpPr>
        <p:spPr>
          <a:xfrm>
            <a:off x="4888526" y="2957781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338A0D-8340-DFC8-D2C2-BC772EB65C58}"/>
              </a:ext>
            </a:extLst>
          </p:cNvPr>
          <p:cNvSpPr txBox="1"/>
          <p:nvPr/>
        </p:nvSpPr>
        <p:spPr>
          <a:xfrm rot="5400000">
            <a:off x="5901996" y="4078595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5D163D-A678-FF51-A307-83DB12820C36}"/>
              </a:ext>
            </a:extLst>
          </p:cNvPr>
          <p:cNvSpPr txBox="1"/>
          <p:nvPr/>
        </p:nvSpPr>
        <p:spPr>
          <a:xfrm>
            <a:off x="5007342" y="3389826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</p:spTree>
    <p:extLst>
      <p:ext uri="{BB962C8B-B14F-4D97-AF65-F5344CB8AC3E}">
        <p14:creationId xmlns:p14="http://schemas.microsoft.com/office/powerpoint/2010/main" val="3643711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23FEDD-DDDD-0D40-95CD-F22D3029D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255" y="-1"/>
            <a:ext cx="5234745" cy="32161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5825360" cy="1325563"/>
          </a:xfrm>
        </p:spPr>
        <p:txBody>
          <a:bodyPr>
            <a:normAutofit/>
          </a:bodyPr>
          <a:lstStyle/>
          <a:p>
            <a:r>
              <a:rPr lang="en-US" dirty="0" err="1"/>
              <a:t>ATACseq</a:t>
            </a:r>
            <a:r>
              <a:rPr lang="en-US" dirty="0"/>
              <a:t>: TSS enrichment (QC) &amp; mean coverage 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358F59-482A-9382-EE79-1DC93FAF56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77031"/>
            <a:ext cx="6538445" cy="28524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1CDB14-60FE-BEBF-96F2-265523A1EB59}"/>
              </a:ext>
            </a:extLst>
          </p:cNvPr>
          <p:cNvSpPr txBox="1"/>
          <p:nvPr/>
        </p:nvSpPr>
        <p:spPr>
          <a:xfrm>
            <a:off x="2952038" y="3138367"/>
            <a:ext cx="685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Erin’s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07549F-35F7-D90F-6FFA-32BD5C4CE901}"/>
              </a:ext>
            </a:extLst>
          </p:cNvPr>
          <p:cNvSpPr txBox="1"/>
          <p:nvPr/>
        </p:nvSpPr>
        <p:spPr>
          <a:xfrm>
            <a:off x="8837143" y="3138367"/>
            <a:ext cx="530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Ty’s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E1B82D-FF90-D3A0-1E12-876E47AD50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6915" y="3507699"/>
            <a:ext cx="5722413" cy="335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654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29984</TotalTime>
  <Words>751</Words>
  <Application>Microsoft Macintosh PowerPoint</Application>
  <PresentationFormat>Widescreen</PresentationFormat>
  <Paragraphs>99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ArialMT</vt:lpstr>
      <vt:lpstr>Calibri</vt:lpstr>
      <vt:lpstr>Calibri Light</vt:lpstr>
      <vt:lpstr>Cambria</vt:lpstr>
      <vt:lpstr>Menlo</vt:lpstr>
      <vt:lpstr>Wingdings</vt:lpstr>
      <vt:lpstr>Office Theme</vt:lpstr>
      <vt:lpstr>Weekly meeting</vt:lpstr>
      <vt:lpstr>Outline</vt:lpstr>
      <vt:lpstr>New colitis dataset</vt:lpstr>
      <vt:lpstr>New colitis dataset (their analysis): cytotoxic CD8 T cells and CD4 Tregs are more abundant in colitis tissue</vt:lpstr>
      <vt:lpstr>New colitis dataset: don’t see evidence of batch effects, cell typed with Seurat (Trms manually w/ markers)</vt:lpstr>
      <vt:lpstr>New colitis dataset: although proliferating T cells trend up in colitis group, only Treg abundance statistically different between irAE groups (they also saw Tregs up)</vt:lpstr>
      <vt:lpstr>New colitis dataset: CD8 Trm TRB (not TRA like in old colitis dataset) have different pgen scores (and CDR3 lengths) by irAE group</vt:lpstr>
      <vt:lpstr>New colitis dataset: CD8 Trm TRB pgen higher in colitis group (not TRA like in old colitis dataset)</vt:lpstr>
      <vt:lpstr>ATACseq: TSS enrichment (QC) &amp; mean coverage plots</vt:lpstr>
      <vt:lpstr>Conclusions</vt:lpstr>
      <vt:lpstr>Next steps</vt:lpstr>
      <vt:lpstr>Cell typing metrics (old colitis dataset)</vt:lpstr>
      <vt:lpstr>Other datasets cell abundance analyses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5002</cp:revision>
  <dcterms:created xsi:type="dcterms:W3CDTF">2023-09-15T17:40:02Z</dcterms:created>
  <dcterms:modified xsi:type="dcterms:W3CDTF">2024-02-22T22:16:46Z</dcterms:modified>
</cp:coreProperties>
</file>

<file path=docProps/thumbnail.jpeg>
</file>